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0B3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56032" y="91440"/>
            <a:ext cx="8046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六安裕洋MES项目实施进度汇报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6032" y="457200"/>
            <a:ext cx="8412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  <a:cs typeface="微软雅黑"/>
              </a:rPr>
              <a:t>京宜安 · 截至2026年7月21日 · 5–6月周任务64项已100%完成 · 本月聚焦现场培训/实际上线/陪产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75320" y="109728"/>
            <a:ext cx="877824" cy="585216"/>
          </a:xfrm>
          <a:prstGeom prst="roundRect">
            <a:avLst>
              <a:gd name="adj" fmla="val 8000"/>
            </a:avLst>
          </a:prstGeom>
          <a:solidFill>
            <a:srgbClr val="0E52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75320" y="128016"/>
            <a:ext cx="877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8周次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320" y="402336"/>
            <a:ext cx="87782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A8C8DC"/>
                </a:solidFill>
                <a:latin typeface="微软雅黑"/>
                <a:ea typeface="微软雅黑"/>
                <a:cs typeface="微软雅黑"/>
              </a:rPr>
              <a:t>5–6月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208008" y="109728"/>
            <a:ext cx="877824" cy="585216"/>
          </a:xfrm>
          <a:prstGeom prst="roundRect">
            <a:avLst>
              <a:gd name="adj" fmla="val 8000"/>
            </a:avLst>
          </a:prstGeom>
          <a:solidFill>
            <a:srgbClr val="0E52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208008" y="128016"/>
            <a:ext cx="877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64/64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08008" y="402336"/>
            <a:ext cx="87782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A8C8DC"/>
                </a:solidFill>
                <a:latin typeface="微软雅黑"/>
                <a:ea typeface="微软雅黑"/>
                <a:cs typeface="微软雅黑"/>
              </a:rPr>
              <a:t>周任务完成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140696" y="109728"/>
            <a:ext cx="877824" cy="585216"/>
          </a:xfrm>
          <a:prstGeom prst="roundRect">
            <a:avLst>
              <a:gd name="adj" fmla="val 8000"/>
            </a:avLst>
          </a:prstGeom>
          <a:solidFill>
            <a:srgbClr val="0E52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140696" y="128016"/>
            <a:ext cx="877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100%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0696" y="402336"/>
            <a:ext cx="87782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A8C8DC"/>
                </a:solidFill>
                <a:latin typeface="微软雅黑"/>
                <a:ea typeface="微软雅黑"/>
                <a:cs typeface="微软雅黑"/>
              </a:rPr>
              <a:t>合格率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073384" y="109728"/>
            <a:ext cx="877824" cy="585216"/>
          </a:xfrm>
          <a:prstGeom prst="roundRect">
            <a:avLst>
              <a:gd name="adj" fmla="val 8000"/>
            </a:avLst>
          </a:prstGeom>
          <a:solidFill>
            <a:srgbClr val="0E52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073384" y="128016"/>
            <a:ext cx="877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E08A2E"/>
                </a:solidFill>
                <a:latin typeface="微软雅黑"/>
                <a:ea typeface="微软雅黑"/>
                <a:cs typeface="微软雅黑"/>
              </a:rPr>
              <a:t>7月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73384" y="402336"/>
            <a:ext cx="87782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A8C8DC"/>
                </a:solidFill>
                <a:latin typeface="微软雅黑"/>
                <a:ea typeface="微软雅黑"/>
                <a:cs typeface="微软雅黑"/>
              </a:rPr>
              <a:t>上线陪产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1168" y="914400"/>
            <a:ext cx="5074920" cy="4160520"/>
          </a:xfrm>
          <a:prstGeom prst="roundRect">
            <a:avLst>
              <a:gd name="adj" fmla="val 8000"/>
            </a:avLst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47472" y="987552"/>
            <a:ext cx="4754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B3D5C"/>
                </a:solidFill>
                <a:latin typeface="微软雅黑"/>
                <a:ea typeface="微软雅黑"/>
                <a:cs typeface="微软雅黑"/>
              </a:rPr>
              <a:t>周任务明细（阶段三～七 · 全部完成）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0040" y="1298448"/>
            <a:ext cx="4828032" cy="274320"/>
          </a:xfrm>
          <a:prstGeom prst="rect">
            <a:avLst/>
          </a:prstGeom>
          <a:solidFill>
            <a:srgbClr val="0B3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7472" y="1316736"/>
            <a:ext cx="8686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阶段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6152" y="1316736"/>
            <a:ext cx="10515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起止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67712" y="1316736"/>
            <a:ext cx="123444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任务周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02152" y="1316736"/>
            <a:ext cx="6400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完成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42232" y="1316736"/>
            <a:ext cx="77724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合格率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0040" y="1591056"/>
            <a:ext cx="4828032" cy="329184"/>
          </a:xfrm>
          <a:prstGeom prst="rect">
            <a:avLst/>
          </a:prstGeom>
          <a:solidFill>
            <a:srgbClr val="EEF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47472" y="1627632"/>
            <a:ext cx="868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16152" y="1627632"/>
            <a:ext cx="1051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5/7-5/10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67712" y="1627632"/>
            <a:ext cx="1234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五月第一周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02152" y="16276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8/8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42232" y="1627632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100%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20040" y="1938528"/>
            <a:ext cx="4828032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47472" y="1975104"/>
            <a:ext cx="868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阶段四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16152" y="1975104"/>
            <a:ext cx="1051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5/11-5/16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267712" y="1975104"/>
            <a:ext cx="1234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五月第二周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02152" y="1975104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9/9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42232" y="1975104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100%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20040" y="2286000"/>
            <a:ext cx="4828032" cy="329184"/>
          </a:xfrm>
          <a:prstGeom prst="rect">
            <a:avLst/>
          </a:prstGeom>
          <a:solidFill>
            <a:srgbClr val="EEF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47472" y="2322576"/>
            <a:ext cx="868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阶段四&amp;五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16152" y="2322576"/>
            <a:ext cx="1051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5/18-5/23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67712" y="2322576"/>
            <a:ext cx="1234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五月第三周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502152" y="2322576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9/9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142232" y="2322576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100%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20040" y="2633472"/>
            <a:ext cx="4828032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47472" y="2670048"/>
            <a:ext cx="868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阶段五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16152" y="2670048"/>
            <a:ext cx="1051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5/25-5/30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267712" y="2670048"/>
            <a:ext cx="1234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五月第四周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502152" y="2670048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7/7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142232" y="2670048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100%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20040" y="2980944"/>
            <a:ext cx="4828032" cy="329184"/>
          </a:xfrm>
          <a:prstGeom prst="rect">
            <a:avLst/>
          </a:prstGeom>
          <a:solidFill>
            <a:srgbClr val="EEF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47472" y="3017520"/>
            <a:ext cx="868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阶段六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216152" y="3017520"/>
            <a:ext cx="1051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6/1-6/6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267712" y="3017520"/>
            <a:ext cx="1234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六月第一周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502152" y="301752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7/7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142232" y="3017520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100%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20040" y="3328416"/>
            <a:ext cx="4828032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47472" y="3364992"/>
            <a:ext cx="868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阶段六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216152" y="3364992"/>
            <a:ext cx="1051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6/8-6/13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267712" y="3364992"/>
            <a:ext cx="1234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六月第二周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502152" y="336499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6/6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142232" y="3364992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100%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20040" y="3675888"/>
            <a:ext cx="4828032" cy="329184"/>
          </a:xfrm>
          <a:prstGeom prst="rect">
            <a:avLst/>
          </a:prstGeom>
          <a:solidFill>
            <a:srgbClr val="EEF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47472" y="3712464"/>
            <a:ext cx="868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阶段六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216152" y="3712464"/>
            <a:ext cx="1051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6/13-6/18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267712" y="3712464"/>
            <a:ext cx="1234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六月第三周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502152" y="3712464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10/10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42232" y="3712464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100%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20040" y="4023360"/>
            <a:ext cx="4828032" cy="3291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47472" y="4059936"/>
            <a:ext cx="868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阶段七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216152" y="4059936"/>
            <a:ext cx="1051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6/22-6/27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267712" y="4059936"/>
            <a:ext cx="1234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六月第四周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502152" y="4059936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8/8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142232" y="4059936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100%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47472" y="4480560"/>
            <a:ext cx="4754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B8A5A"/>
                </a:solidFill>
                <a:latin typeface="微软雅黑"/>
                <a:ea typeface="微软雅黑"/>
                <a:cs typeface="微软雅黑"/>
              </a:rPr>
              <a:t>合计：8 周次 · 任务 64 · 完成 64 · 合格率 100%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5394960" y="914400"/>
            <a:ext cx="6537960" cy="4160520"/>
          </a:xfrm>
          <a:prstGeom prst="roundRect">
            <a:avLst>
              <a:gd name="adj" fmla="val 8000"/>
            </a:avLst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5532120" y="987552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B3D5C"/>
                </a:solidFill>
                <a:latin typeface="微软雅黑"/>
                <a:ea typeface="微软雅黑"/>
                <a:cs typeface="微软雅黑"/>
              </a:rPr>
              <a:t>实施阶段甘特图（2026-04-27 ~ 07-24）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509760" y="1005840"/>
            <a:ext cx="21945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E08A2E"/>
                </a:solidFill>
                <a:latin typeface="微软雅黑"/>
                <a:ea typeface="微软雅黑"/>
                <a:cs typeface="微软雅黑"/>
              </a:rPr>
              <a:t>今日 7/21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498080" y="1499616"/>
            <a:ext cx="9525" cy="2852928"/>
          </a:xfrm>
          <a:prstGeom prst="rect">
            <a:avLst/>
          </a:prstGeom>
          <a:solidFill>
            <a:srgbClr val="D0DC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7242048" y="1261872"/>
            <a:ext cx="51206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>
                <a:solidFill>
                  <a:srgbClr val="90A4AE"/>
                </a:solidFill>
                <a:latin typeface="微软雅黑"/>
                <a:ea typeface="微软雅黑"/>
                <a:cs typeface="微软雅黑"/>
              </a:rPr>
              <a:t>4/27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174528" y="1499616"/>
            <a:ext cx="9525" cy="2852928"/>
          </a:xfrm>
          <a:prstGeom prst="rect">
            <a:avLst/>
          </a:prstGeom>
          <a:solidFill>
            <a:srgbClr val="D0DC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7918496" y="1261872"/>
            <a:ext cx="51206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>
                <a:solidFill>
                  <a:srgbClr val="90A4AE"/>
                </a:solidFill>
                <a:latin typeface="微软雅黑"/>
                <a:ea typeface="微软雅黑"/>
                <a:cs typeface="微软雅黑"/>
              </a:rPr>
              <a:t>5/11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850976" y="1499616"/>
            <a:ext cx="9525" cy="2852928"/>
          </a:xfrm>
          <a:prstGeom prst="rect">
            <a:avLst/>
          </a:prstGeom>
          <a:solidFill>
            <a:srgbClr val="D0DC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8594944" y="1261872"/>
            <a:ext cx="51206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>
                <a:solidFill>
                  <a:srgbClr val="90A4AE"/>
                </a:solidFill>
                <a:latin typeface="微软雅黑"/>
                <a:ea typeface="微软雅黑"/>
                <a:cs typeface="微软雅黑"/>
              </a:rPr>
              <a:t>5/25</a:t>
            </a:r>
          </a:p>
        </p:txBody>
      </p:sp>
      <p:sp>
        <p:nvSpPr>
          <p:cNvPr id="83" name="Rectangle 82"/>
          <p:cNvSpPr/>
          <p:nvPr/>
        </p:nvSpPr>
        <p:spPr>
          <a:xfrm>
            <a:off x="9527424" y="1499616"/>
            <a:ext cx="9525" cy="2852928"/>
          </a:xfrm>
          <a:prstGeom prst="rect">
            <a:avLst/>
          </a:prstGeom>
          <a:solidFill>
            <a:srgbClr val="D0DC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271392" y="1261872"/>
            <a:ext cx="51206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>
                <a:solidFill>
                  <a:srgbClr val="90A4AE"/>
                </a:solidFill>
                <a:latin typeface="微软雅黑"/>
                <a:ea typeface="微软雅黑"/>
                <a:cs typeface="微软雅黑"/>
              </a:rPr>
              <a:t>6/8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0203872" y="1499616"/>
            <a:ext cx="9525" cy="2852928"/>
          </a:xfrm>
          <a:prstGeom prst="rect">
            <a:avLst/>
          </a:prstGeom>
          <a:solidFill>
            <a:srgbClr val="D0DC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9947840" y="1261872"/>
            <a:ext cx="51206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>
                <a:solidFill>
                  <a:srgbClr val="90A4AE"/>
                </a:solidFill>
                <a:latin typeface="微软雅黑"/>
                <a:ea typeface="微软雅黑"/>
                <a:cs typeface="微软雅黑"/>
              </a:rPr>
              <a:t>6/22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0880320" y="1499616"/>
            <a:ext cx="9525" cy="2852928"/>
          </a:xfrm>
          <a:prstGeom prst="rect">
            <a:avLst/>
          </a:prstGeom>
          <a:solidFill>
            <a:srgbClr val="D0DC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10624288" y="1261872"/>
            <a:ext cx="51206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>
                <a:solidFill>
                  <a:srgbClr val="90A4AE"/>
                </a:solidFill>
                <a:latin typeface="微软雅黑"/>
                <a:ea typeface="微软雅黑"/>
                <a:cs typeface="微软雅黑"/>
              </a:rPr>
              <a:t>7/6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1605086" y="1499616"/>
            <a:ext cx="9525" cy="2852928"/>
          </a:xfrm>
          <a:prstGeom prst="rect">
            <a:avLst/>
          </a:prstGeom>
          <a:solidFill>
            <a:srgbClr val="D0DC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11349054" y="1261872"/>
            <a:ext cx="51206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>
                <a:solidFill>
                  <a:srgbClr val="90A4AE"/>
                </a:solidFill>
                <a:latin typeface="微软雅黑"/>
                <a:ea typeface="微软雅黑"/>
                <a:cs typeface="微软雅黑"/>
              </a:rPr>
              <a:t>7/21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1605086" y="1499616"/>
            <a:ext cx="19050" cy="2852928"/>
          </a:xfrm>
          <a:prstGeom prst="rect">
            <a:avLst/>
          </a:prstGeom>
          <a:solidFill>
            <a:srgbClr val="E08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5486400" y="1536192"/>
            <a:ext cx="6355080" cy="329184"/>
          </a:xfrm>
          <a:prstGeom prst="rect">
            <a:avLst/>
          </a:prstGeom>
          <a:solidFill>
            <a:srgbClr val="EEF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5532120" y="1581912"/>
            <a:ext cx="1892808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阶段一 环境准备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7498080" y="1609344"/>
            <a:ext cx="434859" cy="182880"/>
          </a:xfrm>
          <a:prstGeom prst="roundRect">
            <a:avLst>
              <a:gd name="adj" fmla="val 35000"/>
            </a:avLst>
          </a:prstGeom>
          <a:solidFill>
            <a:srgbClr val="0D7A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5532120" y="1929384"/>
            <a:ext cx="1892808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阶段二 软件预开发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7643033" y="1956816"/>
            <a:ext cx="289906" cy="182880"/>
          </a:xfrm>
          <a:prstGeom prst="roundRect">
            <a:avLst>
              <a:gd name="adj" fmla="val 35000"/>
            </a:avLst>
          </a:prstGeom>
          <a:solidFill>
            <a:srgbClr val="0D7A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5486400" y="2231136"/>
            <a:ext cx="6355080" cy="329184"/>
          </a:xfrm>
          <a:prstGeom prst="rect">
            <a:avLst/>
          </a:prstGeom>
          <a:solidFill>
            <a:srgbClr val="EEF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5532120" y="2276856"/>
            <a:ext cx="1892808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阶段三 蓝图设计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7981257" y="2304288"/>
            <a:ext cx="1207943" cy="182880"/>
          </a:xfrm>
          <a:prstGeom prst="roundRect">
            <a:avLst>
              <a:gd name="adj" fmla="val 35000"/>
            </a:avLst>
          </a:prstGeom>
          <a:solidFill>
            <a:srgbClr val="0D7A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7981257" y="2286000"/>
            <a:ext cx="1207943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5/7-6/1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532120" y="2624328"/>
            <a:ext cx="1892808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阶段四 硬件与工位对接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8029575" y="2651760"/>
            <a:ext cx="386541" cy="182880"/>
          </a:xfrm>
          <a:prstGeom prst="roundRect">
            <a:avLst>
              <a:gd name="adj" fmla="val 35000"/>
            </a:avLst>
          </a:prstGeom>
          <a:solidFill>
            <a:srgbClr val="0D7A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5486400" y="2926080"/>
            <a:ext cx="6355080" cy="329184"/>
          </a:xfrm>
          <a:prstGeom prst="rect">
            <a:avLst/>
          </a:prstGeom>
          <a:solidFill>
            <a:srgbClr val="EEF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5532120" y="2971800"/>
            <a:ext cx="1892808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阶段五 流程与主数据</a:t>
            </a:r>
          </a:p>
        </p:txBody>
      </p:sp>
      <p:sp>
        <p:nvSpPr>
          <p:cNvPr id="105" name="Rounded Rectangle 104"/>
          <p:cNvSpPr/>
          <p:nvPr/>
        </p:nvSpPr>
        <p:spPr>
          <a:xfrm>
            <a:off x="8512752" y="2999232"/>
            <a:ext cx="579813" cy="182880"/>
          </a:xfrm>
          <a:prstGeom prst="roundRect">
            <a:avLst>
              <a:gd name="adj" fmla="val 35000"/>
            </a:avLst>
          </a:prstGeom>
          <a:solidFill>
            <a:srgbClr val="0D7A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5532120" y="3319272"/>
            <a:ext cx="1892808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阶段六 多系统对接</a:t>
            </a:r>
          </a:p>
        </p:txBody>
      </p:sp>
      <p:sp>
        <p:nvSpPr>
          <p:cNvPr id="107" name="Rounded Rectangle 106"/>
          <p:cNvSpPr/>
          <p:nvPr/>
        </p:nvSpPr>
        <p:spPr>
          <a:xfrm>
            <a:off x="9189200" y="3346704"/>
            <a:ext cx="821401" cy="182880"/>
          </a:xfrm>
          <a:prstGeom prst="roundRect">
            <a:avLst>
              <a:gd name="adj" fmla="val 35000"/>
            </a:avLst>
          </a:prstGeom>
          <a:solidFill>
            <a:srgbClr val="0D7A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9189200" y="3328416"/>
            <a:ext cx="821401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6/1-6/18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5486400" y="3621024"/>
            <a:ext cx="6355080" cy="329184"/>
          </a:xfrm>
          <a:prstGeom prst="rect">
            <a:avLst/>
          </a:prstGeom>
          <a:solidFill>
            <a:srgbClr val="EEF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5532120" y="3666744"/>
            <a:ext cx="1892808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阶段七 培训驻场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10203872" y="3694176"/>
            <a:ext cx="241589" cy="182880"/>
          </a:xfrm>
          <a:prstGeom prst="roundRect">
            <a:avLst>
              <a:gd name="adj" fmla="val 35000"/>
            </a:avLst>
          </a:prstGeom>
          <a:solidFill>
            <a:srgbClr val="0D7A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5532120" y="4014216"/>
            <a:ext cx="1892808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1A2A3A"/>
                </a:solidFill>
                <a:latin typeface="微软雅黑"/>
                <a:ea typeface="微软雅黑"/>
                <a:cs typeface="微软雅黑"/>
              </a:rPr>
              <a:t>七月 上线陪产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10638732" y="4041648"/>
            <a:ext cx="1111308" cy="182880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10638732" y="4023360"/>
            <a:ext cx="1111308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7/1-7/24</a:t>
            </a:r>
          </a:p>
        </p:txBody>
      </p:sp>
      <p:sp>
        <p:nvSpPr>
          <p:cNvPr id="115" name="Rounded Rectangle 114"/>
          <p:cNvSpPr/>
          <p:nvPr/>
        </p:nvSpPr>
        <p:spPr>
          <a:xfrm>
            <a:off x="5577840" y="4709160"/>
            <a:ext cx="201168" cy="128016"/>
          </a:xfrm>
          <a:prstGeom prst="roundRect">
            <a:avLst>
              <a:gd name="adj" fmla="val 8000"/>
            </a:avLst>
          </a:prstGeom>
          <a:solidFill>
            <a:srgbClr val="0D7A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5833872" y="4672584"/>
            <a:ext cx="12801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5A6A7A"/>
                </a:solidFill>
                <a:latin typeface="微软雅黑"/>
                <a:ea typeface="微软雅黑"/>
                <a:cs typeface="微软雅黑"/>
              </a:rPr>
              <a:t>已完成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7178040" y="4709160"/>
            <a:ext cx="201168" cy="128016"/>
          </a:xfrm>
          <a:prstGeom prst="roundRect">
            <a:avLst>
              <a:gd name="adj" fmla="val 8000"/>
            </a:avLst>
          </a:prstGeom>
          <a:solidFill>
            <a:srgbClr val="E08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7434072" y="4672584"/>
            <a:ext cx="237744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5A6A7A"/>
                </a:solidFill>
                <a:latin typeface="微软雅黑"/>
                <a:ea typeface="微软雅黑"/>
                <a:cs typeface="微软雅黑"/>
              </a:rPr>
              <a:t>本月推进中（上线陪产）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256032" y="5212080"/>
            <a:ext cx="3657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B3D5C"/>
                </a:solidFill>
                <a:latin typeface="微软雅黑"/>
                <a:ea typeface="微软雅黑"/>
                <a:cs typeface="微软雅黑"/>
              </a:rPr>
              <a:t>本月重点（2026年7月）</a:t>
            </a:r>
          </a:p>
        </p:txBody>
      </p:sp>
      <p:sp>
        <p:nvSpPr>
          <p:cNvPr id="120" name="Rounded Rectangle 119"/>
          <p:cNvSpPr/>
          <p:nvPr/>
        </p:nvSpPr>
        <p:spPr>
          <a:xfrm>
            <a:off x="256032" y="5486400"/>
            <a:ext cx="3712464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08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384048" y="5559552"/>
            <a:ext cx="3474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08A2E"/>
                </a:solidFill>
                <a:latin typeface="微软雅黑"/>
                <a:ea typeface="微软雅黑"/>
                <a:cs typeface="微软雅黑"/>
              </a:rPr>
              <a:t>现场培训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84048" y="5833872"/>
            <a:ext cx="34747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>
                <a:solidFill>
                  <a:srgbClr val="5A6A7A"/>
                </a:solidFill>
                <a:latin typeface="微软雅黑"/>
                <a:ea typeface="微软雅黑"/>
                <a:cs typeface="微软雅黑"/>
              </a:rPr>
              <a:t>操作工/班组长/管理员
工位扫码、异常处理、后台使用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4096512" y="5486400"/>
            <a:ext cx="3712464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08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4224528" y="5559552"/>
            <a:ext cx="3474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08A2E"/>
                </a:solidFill>
                <a:latin typeface="微软雅黑"/>
                <a:ea typeface="微软雅黑"/>
                <a:cs typeface="微软雅黑"/>
              </a:rPr>
              <a:t>实际上线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4224528" y="5833872"/>
            <a:ext cx="34747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>
                <a:solidFill>
                  <a:srgbClr val="5A6A7A"/>
                </a:solidFill>
                <a:latin typeface="微软雅黑"/>
                <a:ea typeface="微软雅黑"/>
                <a:cs typeface="微软雅黑"/>
              </a:rPr>
              <a:t>HEV线正式跑生产
数据进MES、大屏实时展示</a:t>
            </a:r>
          </a:p>
        </p:txBody>
      </p:sp>
      <p:sp>
        <p:nvSpPr>
          <p:cNvPr id="126" name="Rounded Rectangle 125"/>
          <p:cNvSpPr/>
          <p:nvPr/>
        </p:nvSpPr>
        <p:spPr>
          <a:xfrm>
            <a:off x="7936992" y="5486400"/>
            <a:ext cx="3712464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08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8065008" y="5559552"/>
            <a:ext cx="3474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08A2E"/>
                </a:solidFill>
                <a:latin typeface="微软雅黑"/>
                <a:ea typeface="微软雅黑"/>
                <a:cs typeface="微软雅黑"/>
              </a:rPr>
              <a:t>陪产支持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8065008" y="5833872"/>
            <a:ext cx="34747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>
                <a:solidFill>
                  <a:srgbClr val="5A6A7A"/>
                </a:solidFill>
                <a:latin typeface="微软雅黑"/>
                <a:ea typeface="微软雅黑"/>
                <a:cs typeface="微软雅黑"/>
              </a:rPr>
              <a:t>驻场观察产线运行
问题闭环、系统优化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56032" y="6537960"/>
            <a:ext cx="11612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90A4AE"/>
                </a:solidFill>
                <a:latin typeface="微软雅黑"/>
                <a:ea typeface="微软雅黑"/>
                <a:cs typeface="微软雅黑"/>
              </a:rPr>
              <a:t>六安裕洋 MES · 京宜安实施团队 · 进度汇报 · 第1页 · 2026-07-21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B3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164592"/>
            <a:ext cx="91440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效果展示 · 实时运行截图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228600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B8D4E8"/>
                </a:solidFill>
                <a:latin typeface="微软雅黑"/>
                <a:ea typeface="微软雅黑"/>
                <a:cs typeface="微软雅黑"/>
              </a:rPr>
              <a:t>7月：现场培训 · 实际上线 · 陪产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2608" y="868680"/>
            <a:ext cx="2778175" cy="2697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0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__Users_j2742_AppData_Roaming_Cursor_User_workspaceStorage_empty-window_images_image-eb11b4ec-13e0-4792-833d-13a7d304a2a5_w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270749"/>
            <a:ext cx="2631871" cy="14727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7472" y="3108960"/>
            <a:ext cx="2668447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0B3D5C"/>
                </a:solidFill>
                <a:latin typeface="微软雅黑"/>
                <a:ea typeface="微软雅黑"/>
                <a:cs typeface="微软雅黑"/>
              </a:rPr>
              <a:t>生产管理大屏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35375" y="868680"/>
            <a:ext cx="2778175" cy="2697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0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__Users_j2742_AppData_Roaming_Cursor_User_workspaceStorage_empty-window_images_image-74f8c1fc-7426-4472-9dda-a4abdb79cc23_w12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8527" y="1274605"/>
            <a:ext cx="2631871" cy="14650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90239" y="3108960"/>
            <a:ext cx="2668447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0B3D5C"/>
                </a:solidFill>
                <a:latin typeface="微软雅黑"/>
                <a:ea typeface="微软雅黑"/>
                <a:cs typeface="微软雅黑"/>
              </a:rPr>
              <a:t>设备综合效率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8143" y="868680"/>
            <a:ext cx="2778175" cy="2697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0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c__Users_j2742_AppData_Roaming_Cursor_User_workspaceStorage_empty-window_images_image-1759c9f1-d702-4b17-b35b-0d8d8cfd66cf_w12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295" y="1275890"/>
            <a:ext cx="2631871" cy="14624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233007" y="3108960"/>
            <a:ext cx="2668447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0B3D5C"/>
                </a:solidFill>
                <a:latin typeface="微软雅黑"/>
                <a:ea typeface="微软雅黑"/>
                <a:cs typeface="微软雅黑"/>
              </a:rPr>
              <a:t>能源监控大屏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20911" y="868680"/>
            <a:ext cx="2778175" cy="2697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0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c__Users_j2742_AppData_Roaming_Cursor_User_workspaceStorage_empty-window_images_image-220cd888-53b8-4247-b74f-9b3b5d56a8bf_w12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4063" y="1361991"/>
            <a:ext cx="2631871" cy="129023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175775" y="3108960"/>
            <a:ext cx="2668447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0B3D5C"/>
                </a:solidFill>
                <a:latin typeface="微软雅黑"/>
                <a:ea typeface="微软雅黑"/>
                <a:cs typeface="微软雅黑"/>
              </a:rPr>
              <a:t>ERP排产看板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92608" y="3767328"/>
            <a:ext cx="2778175" cy="2697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0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c__Users_j2742_AppData_Roaming_Cursor_User_workspaceStorage_empty-window_images_image-a4a18a5e-f2ab-42a3-a9c5-2bcfae5d1233_w120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4256784"/>
            <a:ext cx="2631871" cy="129794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47472" y="6007608"/>
            <a:ext cx="2668447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0B3D5C"/>
                </a:solidFill>
                <a:latin typeface="微软雅黑"/>
                <a:ea typeface="微软雅黑"/>
                <a:cs typeface="微软雅黑"/>
              </a:rPr>
              <a:t>生产追溯明细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35375" y="3767328"/>
            <a:ext cx="2778175" cy="2697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0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c__Users_j2742_AppData_Roaming_Cursor_User_workspaceStorage_empty-window_images_image-8dd92c21-a7aa-48d0-81a3-4a1107492a9a_w120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8527" y="4256784"/>
            <a:ext cx="2631871" cy="129794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290239" y="6007608"/>
            <a:ext cx="2668447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0B3D5C"/>
                </a:solidFill>
                <a:latin typeface="微软雅黑"/>
                <a:ea typeface="微软雅黑"/>
                <a:cs typeface="微软雅黑"/>
              </a:rPr>
              <a:t>白件气密管理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8143" y="3767328"/>
            <a:ext cx="2778175" cy="2697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0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c__Users_j2742_AppData_Roaming_Cursor_User_workspaceStorage_empty-window_images_image-15f57559-f837-464f-af8a-b4e656767283_w120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1295" y="4256784"/>
            <a:ext cx="2631871" cy="129794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233007" y="6007608"/>
            <a:ext cx="2668447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0B3D5C"/>
                </a:solidFill>
                <a:latin typeface="微软雅黑"/>
                <a:ea typeface="微软雅黑"/>
                <a:cs typeface="微软雅黑"/>
              </a:rPr>
              <a:t>弧焊过程参数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120911" y="3767328"/>
            <a:ext cx="2778175" cy="2697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0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c__Users_j2742_AppData_Roaming_Cursor_User_workspaceStorage_empty-window_images_60b4a34fc5a9f4ca3195ea55e3a2ace1-787d700c-4131-4806-abbf-ff01c10c9679_w120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26255" y="3840480"/>
            <a:ext cx="967486" cy="213055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75775" y="6007608"/>
            <a:ext cx="2668447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0B3D5C"/>
                </a:solidFill>
                <a:latin typeface="微软雅黑"/>
                <a:ea typeface="微软雅黑"/>
                <a:cs typeface="微软雅黑"/>
              </a:rPr>
              <a:t>PDA产线扫码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0040" y="6537960"/>
            <a:ext cx="11430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90A4AE"/>
                </a:solidFill>
                <a:latin typeface="微软雅黑"/>
                <a:ea typeface="微软雅黑"/>
                <a:cs typeface="微软雅黑"/>
              </a:rPr>
              <a:t>六安裕洋 MES · 京宜安实施团队 · 效果展示 · 第2页 · 2026-07-21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